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2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3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5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6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7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8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9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10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11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12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13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14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15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16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9" r:id="rId3"/>
    <p:sldId id="277" r:id="rId4"/>
    <p:sldId id="299" r:id="rId5"/>
    <p:sldId id="300" r:id="rId6"/>
    <p:sldId id="280" r:id="rId7"/>
    <p:sldId id="281" r:id="rId8"/>
    <p:sldId id="287" r:id="rId9"/>
    <p:sldId id="288" r:id="rId10"/>
    <p:sldId id="289" r:id="rId11"/>
    <p:sldId id="290" r:id="rId12"/>
    <p:sldId id="291" r:id="rId13"/>
    <p:sldId id="310" r:id="rId14"/>
    <p:sldId id="305" r:id="rId15"/>
    <p:sldId id="306" r:id="rId16"/>
    <p:sldId id="308" r:id="rId17"/>
    <p:sldId id="307" r:id="rId18"/>
    <p:sldId id="312" r:id="rId19"/>
    <p:sldId id="311" r:id="rId20"/>
    <p:sldId id="271" r:id="rId21"/>
    <p:sldId id="313" r:id="rId22"/>
    <p:sldId id="320" r:id="rId23"/>
    <p:sldId id="314" r:id="rId24"/>
    <p:sldId id="316" r:id="rId25"/>
    <p:sldId id="298" r:id="rId26"/>
    <p:sldId id="317" r:id="rId27"/>
    <p:sldId id="319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9A"/>
    <a:srgbClr val="008000"/>
    <a:srgbClr val="FFFFFF"/>
    <a:srgbClr val="663300"/>
    <a:srgbClr val="000000"/>
    <a:srgbClr val="5F5F5F"/>
    <a:srgbClr val="C81436"/>
    <a:srgbClr val="2E3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6F924051-C28D-4F49-BBF1-78E9FFC2F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6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2AD67671-F196-49D4-9B27-D5789BC92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85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5A042AE-FF17-4A80-9AC5-920E6D63A815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ED6346D-F806-41EA-829A-50949D8557A5}" type="slidenum">
              <a:rPr lang="en-US" sz="1200" smtClean="0"/>
              <a:pPr eaLnBrk="1" hangingPunct="1"/>
              <a:t>11</a:t>
            </a:fld>
            <a:endParaRPr lang="en-US" sz="12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313F06-87CA-496A-8614-1E6E1B1862EF}" type="slidenum">
              <a:rPr lang="en-US" sz="1200" smtClean="0"/>
              <a:pPr eaLnBrk="1" hangingPunct="1"/>
              <a:t>12</a:t>
            </a:fld>
            <a:endParaRPr lang="en-US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5C7A40D-3B50-4581-99D7-28A163AE98CF}" type="slidenum">
              <a:rPr lang="en-US" sz="1200" smtClean="0"/>
              <a:pPr eaLnBrk="1" hangingPunct="1"/>
              <a:t>14</a:t>
            </a:fld>
            <a:endParaRPr lang="en-US" sz="120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1E74506-1278-4F94-8678-1DEC1019DC23}" type="slidenum">
              <a:rPr lang="en-US" sz="1200" smtClean="0"/>
              <a:pPr eaLnBrk="1" hangingPunct="1"/>
              <a:t>15</a:t>
            </a:fld>
            <a:endParaRPr lang="en-US" sz="120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D77E41-B720-4EEC-9D0B-3937E0945499}" type="slidenum">
              <a:rPr lang="en-US" sz="1200" smtClean="0"/>
              <a:pPr eaLnBrk="1" hangingPunct="1"/>
              <a:t>18</a:t>
            </a:fld>
            <a:endParaRPr lang="en-US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Question Box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ACC0727-321E-4782-885D-A016D9EF4356}" type="slidenum">
              <a:rPr lang="en-US" sz="1200" smtClean="0"/>
              <a:pPr eaLnBrk="1" hangingPunct="1"/>
              <a:t>20</a:t>
            </a:fld>
            <a:endParaRPr lang="en-US" sz="120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8C5ECD0-767B-41B9-AF72-B59E6207983C}" type="slidenum">
              <a:rPr lang="en-US" sz="1200" smtClean="0"/>
              <a:pPr eaLnBrk="1" hangingPunct="1"/>
              <a:t>25</a:t>
            </a:fld>
            <a:endParaRPr lang="en-US" sz="120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4AE046A-8104-4B49-9E6F-E6D336D53497}" type="slidenum">
              <a:rPr lang="en-US" sz="1200" smtClean="0"/>
              <a:pPr eaLnBrk="1" hangingPunct="1"/>
              <a:t>27</a:t>
            </a:fld>
            <a:endParaRPr lang="en-US" sz="1200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54C5094-6D16-43F1-A3B3-D6A8A655F95B}" type="slidenum">
              <a:rPr lang="en-US" sz="1200" smtClean="0"/>
              <a:pPr eaLnBrk="1" hangingPunct="1"/>
              <a:t>3</a:t>
            </a:fld>
            <a:endParaRPr lang="en-US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2E16265-4CEE-4433-A3FA-28C15F0390C6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828A808-D686-453E-8C53-A31F412252F2}" type="slidenum">
              <a:rPr lang="en-US" sz="1200" smtClean="0"/>
              <a:pPr eaLnBrk="1" hangingPunct="1"/>
              <a:t>5</a:t>
            </a:fld>
            <a:endParaRPr lang="en-US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B672FBB-375C-4035-9B7D-6272139F13BA}" type="slidenum">
              <a:rPr lang="en-US" sz="1200" smtClean="0"/>
              <a:pPr eaLnBrk="1" hangingPunct="1"/>
              <a:t>6</a:t>
            </a:fld>
            <a:endParaRPr lang="en-US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921FC8F-98E1-463C-AD34-F240C23FDB38}" type="slidenum">
              <a:rPr lang="en-US" sz="1200" smtClean="0"/>
              <a:pPr eaLnBrk="1" hangingPunct="1"/>
              <a:t>7</a:t>
            </a:fld>
            <a:endParaRPr lang="en-US" sz="12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How might these points also reflect our AISI projects in our schools?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B8ED1B5-A450-4FDC-8377-BB13431F4BA7}" type="slidenum">
              <a:rPr lang="en-US" sz="1200" smtClean="0"/>
              <a:pPr eaLnBrk="1" hangingPunct="1"/>
              <a:t>8</a:t>
            </a:fld>
            <a:endParaRPr lang="en-US" sz="12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65F5B07-5674-4220-BC80-EA563B59D18D}" type="slidenum">
              <a:rPr lang="en-US" sz="1200" smtClean="0"/>
              <a:pPr eaLnBrk="1" hangingPunct="1"/>
              <a:t>9</a:t>
            </a:fld>
            <a:endParaRPr lang="en-US" sz="12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343E04F-9E50-4A2F-8034-AD34BF5BFD58}" type="slidenum">
              <a:rPr lang="en-US" sz="1200" smtClean="0"/>
              <a:pPr eaLnBrk="1" hangingPunct="1"/>
              <a:t>10</a:t>
            </a:fld>
            <a:endParaRPr lang="en-US" sz="12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6.xml"/><Relationship Id="rId10" Type="http://schemas.openxmlformats.org/officeDocument/2006/relationships/tags" Target="../tags/tag41.xml"/><Relationship Id="rId4" Type="http://schemas.openxmlformats.org/officeDocument/2006/relationships/tags" Target="../tags/tag35.xml"/><Relationship Id="rId9" Type="http://schemas.openxmlformats.org/officeDocument/2006/relationships/tags" Target="../tags/tag40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>
            <p:custDataLst>
              <p:tags r:id="rId1"/>
            </p:custDataLst>
          </p:nvPr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803753A2-97FC-48B0-BD65-B9746F7DF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65A34-EA43-4D25-8246-FD2270ADF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4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8B05-A702-4D0B-84A3-D8685E14E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7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152400" y="1828800"/>
            <a:ext cx="43053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10100" y="1828800"/>
            <a:ext cx="43053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874E-94A8-4D0F-AAD1-34114E4C7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364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152400" y="1828800"/>
            <a:ext cx="87630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52400" y="4305300"/>
            <a:ext cx="87630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383C4-C0D9-4E6E-8413-FFCAE8873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523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2400" y="1828800"/>
            <a:ext cx="43053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10100" y="1828800"/>
            <a:ext cx="43053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61D35-7F0F-40C3-97EF-C35FFC432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15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2400" y="1828800"/>
            <a:ext cx="87630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52400" y="4305300"/>
            <a:ext cx="87630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3E9F8-AE95-4278-9A96-94D71E9A8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D09EB4-D908-43AD-AC8E-DE5CD92AC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1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88A33B1E-F54C-4985-9621-969109618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011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>
            <p:custDataLst>
              <p:tags r:id="rId1"/>
            </p:custDataLst>
          </p:nvPr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E57716-209D-4B42-ACD4-021CF7023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>
            <p:custDataLst>
              <p:tags r:id="rId2"/>
            </p:custDataLst>
          </p:nvPr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  <p:custDataLst>
              <p:tags r:id="rId5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  <p:custDataLst>
              <p:tags r:id="rId6"/>
            </p:custDataLst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A58A4C-91F6-489A-A8A7-5F2934DC1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>
            <p:custDataLst>
              <p:tags r:id="rId1"/>
            </p:custDataLst>
          </p:nvPr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4F4FF7-8C56-411F-87B0-D716B3C91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4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D43ED-2BA0-4FFD-B0B7-A0A6BA10A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19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>
            <p:custDataLst>
              <p:tags r:id="rId1"/>
            </p:custDataLst>
          </p:nvPr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  <p:custDataLst>
              <p:tags r:id="rId3"/>
            </p:custDataLst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  <p:custDataLst>
              <p:tags r:id="rId6"/>
            </p:custDataLst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EACCC4C-0735-4ECC-91EB-AF3A11039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  <p:custDataLst>
              <p:tags r:id="rId7"/>
            </p:custDataLst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10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958BE3F-5FFF-40A8-A00D-CA4A59DF6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5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>
            <p:custDataLst>
              <p:tags r:id="rId17"/>
            </p:custDataLst>
          </p:nvPr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5EF8488-53F0-441A-A637-5DB35668F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37" r:id="rId7"/>
    <p:sldLayoutId id="2147483850" r:id="rId8"/>
    <p:sldLayoutId id="2147483851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7" Type="http://schemas.openxmlformats.org/officeDocument/2006/relationships/image" Target="../media/image7.wmf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7" Type="http://schemas.openxmlformats.org/officeDocument/2006/relationships/image" Target="../media/image8.wmf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7" Type="http://schemas.openxmlformats.org/officeDocument/2006/relationships/image" Target="../media/image9.png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4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7" Type="http://schemas.openxmlformats.org/officeDocument/2006/relationships/image" Target="../media/image10.wmf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7" Type="http://schemas.openxmlformats.org/officeDocument/2006/relationships/image" Target="../media/image11.wmf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5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7.xml"/><Relationship Id="rId1" Type="http://schemas.openxmlformats.org/officeDocument/2006/relationships/tags" Target="../tags/tag15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4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image" Target="../media/image12.wmf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7" Type="http://schemas.openxmlformats.org/officeDocument/2006/relationships/image" Target="../media/image13.jpeg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68.xml"/><Relationship Id="rId4" Type="http://schemas.openxmlformats.org/officeDocument/2006/relationships/tags" Target="../tags/tag1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image" Target="../media/image14.wmf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7" Type="http://schemas.openxmlformats.org/officeDocument/2006/relationships/image" Target="../media/image16.png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7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7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microsoft.com/office/2007/relationships/media" Target="../media/media1.mp3"/><Relationship Id="rId5" Type="http://schemas.openxmlformats.org/officeDocument/2006/relationships/tags" Target="../tags/tag179.xml"/><Relationship Id="rId4" Type="http://schemas.openxmlformats.org/officeDocument/2006/relationships/audio" Target="NUL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8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8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90.xml"/><Relationship Id="rId7" Type="http://schemas.openxmlformats.org/officeDocument/2006/relationships/image" Target="../media/image20.wmf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94.xml"/><Relationship Id="rId7" Type="http://schemas.openxmlformats.org/officeDocument/2006/relationships/image" Target="../media/image16.png"/><Relationship Id="rId2" Type="http://schemas.openxmlformats.org/officeDocument/2006/relationships/tags" Target="../tags/tag193.xml"/><Relationship Id="rId1" Type="http://schemas.openxmlformats.org/officeDocument/2006/relationships/tags" Target="../tags/tag192.xml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9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7" Type="http://schemas.openxmlformats.org/officeDocument/2006/relationships/image" Target="../media/image21.wmf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9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image" Target="../media/image2.jpeg"/><Relationship Id="rId5" Type="http://schemas.openxmlformats.org/officeDocument/2006/relationships/tags" Target="../tags/tag107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106.xml"/><Relationship Id="rId9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3.jpeg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image" Target="../media/image4.wmf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7" Type="http://schemas.openxmlformats.org/officeDocument/2006/relationships/image" Target="../media/image5.png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2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130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132.xml"/><Relationship Id="rId4" Type="http://schemas.openxmlformats.org/officeDocument/2006/relationships/tags" Target="../tags/tag1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Welcome Back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January 2012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Be Deliberate</a:t>
            </a:r>
          </a:p>
        </p:txBody>
      </p:sp>
      <p:pic>
        <p:nvPicPr>
          <p:cNvPr id="19459" name="Picture 8" descr="MCBD05552_0000[1]"/>
          <p:cNvPicPr>
            <a:picLocks noGrp="1" noChangeAspect="1" noChangeArrowheads="1"/>
          </p:cNvPicPr>
          <p:nvPr>
            <p:ph sz="half" idx="1"/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4200" y="1600200"/>
            <a:ext cx="2827338" cy="2324100"/>
          </a:xfrm>
        </p:spPr>
      </p:pic>
      <p:sp>
        <p:nvSpPr>
          <p:cNvPr id="19460" name="Rectangle 3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Change, like pick up sticks, requires patience and concentration.</a:t>
            </a:r>
          </a:p>
          <a:p>
            <a:pPr eaLnBrk="1" hangingPunct="1"/>
            <a:r>
              <a:rPr lang="en-US" sz="2800" smtClean="0"/>
              <a:t>Move slowly, plan carefully, and coach along the way.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Watch for Interlocks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152400" y="1828800"/>
            <a:ext cx="4724400" cy="4800600"/>
          </a:xfrm>
        </p:spPr>
        <p:txBody>
          <a:bodyPr/>
          <a:lstStyle/>
          <a:p>
            <a:pPr eaLnBrk="1" hangingPunct="1"/>
            <a:r>
              <a:rPr lang="en-US" sz="2800" smtClean="0"/>
              <a:t>Sometimes sticks rest on each other in an interlocked loop:  A on B, B on C and C on A.</a:t>
            </a:r>
          </a:p>
          <a:p>
            <a:pPr eaLnBrk="1" hangingPunct="1"/>
            <a:r>
              <a:rPr lang="en-US" sz="2800" smtClean="0"/>
              <a:t>Removing one disturbs the others.</a:t>
            </a:r>
          </a:p>
          <a:p>
            <a:pPr eaLnBrk="1" hangingPunct="1"/>
            <a:r>
              <a:rPr lang="en-US" sz="2800" smtClean="0"/>
              <a:t>When you have no choice, do the best you can.</a:t>
            </a:r>
          </a:p>
        </p:txBody>
      </p:sp>
      <p:pic>
        <p:nvPicPr>
          <p:cNvPr id="20484" name="Picture 5" descr="MCj03342680000[1]"/>
          <p:cNvPicPr>
            <a:picLocks noGrp="1" noChangeAspect="1" noChangeArrowheads="1"/>
          </p:cNvPicPr>
          <p:nvPr>
            <p:ph sz="half" idx="2"/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1981200"/>
            <a:ext cx="3021013" cy="2922588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Watch the Weather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Pick-Up Sticks is more fun on a calm day.</a:t>
            </a:r>
          </a:p>
          <a:p>
            <a:pPr eaLnBrk="1" hangingPunct="1"/>
            <a:r>
              <a:rPr lang="en-US" smtClean="0"/>
              <a:t>Winds make it difficult.</a:t>
            </a:r>
          </a:p>
          <a:p>
            <a:pPr eaLnBrk="1" hangingPunct="1"/>
            <a:r>
              <a:rPr lang="en-US" smtClean="0"/>
              <a:t>Change efforts are much easier when the outside world is stable and supportive.</a:t>
            </a:r>
          </a:p>
          <a:p>
            <a:pPr eaLnBrk="1" hangingPunct="1"/>
            <a:r>
              <a:rPr lang="en-US" smtClean="0"/>
              <a:t>Don’t wait for turbulent times.</a:t>
            </a:r>
          </a:p>
        </p:txBody>
      </p:sp>
      <p:pic>
        <p:nvPicPr>
          <p:cNvPr id="21508" name="Picture 7" descr="MCj04361740000[1]"/>
          <p:cNvPicPr>
            <a:picLocks noGrp="1" noChangeAspect="1" noChangeArrowheads="1"/>
          </p:cNvPicPr>
          <p:nvPr>
            <p:ph sz="half" idx="2"/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4572000"/>
            <a:ext cx="6210300" cy="1484313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Critical Friends’ Conversation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457200" y="1447800"/>
            <a:ext cx="8382000" cy="23241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What have you done?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What have you learned?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What are you reading or in what professional learning are you participating?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What are you committing to do in the next 30 days?</a:t>
            </a:r>
          </a:p>
          <a:p>
            <a:pPr eaLnBrk="1" hangingPunct="1">
              <a:defRPr/>
            </a:pPr>
            <a:endParaRPr lang="en-C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609600" y="1600200"/>
            <a:ext cx="4191000" cy="4800600"/>
          </a:xfrm>
        </p:spPr>
        <p:txBody>
          <a:bodyPr/>
          <a:lstStyle/>
          <a:p>
            <a:pPr eaLnBrk="1" hangingPunct="1"/>
            <a:r>
              <a:rPr lang="en-US" sz="2800" smtClean="0"/>
              <a:t>Look at the </a:t>
            </a:r>
            <a:r>
              <a:rPr lang="en-US" sz="2800" u="sng" smtClean="0">
                <a:solidFill>
                  <a:srgbClr val="FFFF00"/>
                </a:solidFill>
              </a:rPr>
              <a:t>number on your handout</a:t>
            </a:r>
            <a:r>
              <a:rPr lang="en-US" sz="2800" smtClean="0"/>
              <a:t>:</a:t>
            </a:r>
          </a:p>
          <a:p>
            <a:pPr lvl="1" eaLnBrk="1" hangingPunct="1"/>
            <a:r>
              <a:rPr lang="en-US" sz="2400" smtClean="0">
                <a:solidFill>
                  <a:srgbClr val="FFFF00"/>
                </a:solidFill>
              </a:rPr>
              <a:t>1-10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z="2800" smtClean="0"/>
              <a:t>Find a table that matches your </a:t>
            </a:r>
            <a:r>
              <a:rPr lang="en-US" sz="2800" u="sng" smtClean="0">
                <a:solidFill>
                  <a:srgbClr val="FFFF00"/>
                </a:solidFill>
              </a:rPr>
              <a:t>number</a:t>
            </a:r>
          </a:p>
          <a:p>
            <a:pPr eaLnBrk="1" hangingPunct="1"/>
            <a:endParaRPr lang="en-US" sz="2800" u="sng" smtClean="0">
              <a:solidFill>
                <a:srgbClr val="FFFF00"/>
              </a:solidFill>
            </a:endParaRPr>
          </a:p>
        </p:txBody>
      </p:sp>
      <p:pic>
        <p:nvPicPr>
          <p:cNvPr id="23555" name="Picture 5" descr="MCj02899890000[1]"/>
          <p:cNvPicPr>
            <a:picLocks noGrp="1" noChangeAspect="1" noChangeArrowheads="1"/>
          </p:cNvPicPr>
          <p:nvPr>
            <p:ph sz="half" idx="2"/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2209800"/>
            <a:ext cx="3022600" cy="3194050"/>
          </a:xfrm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Best Practices to Next Practices</a:t>
            </a:r>
            <a:endParaRPr lang="en-CA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Conversation</a:t>
            </a:r>
          </a:p>
        </p:txBody>
      </p:sp>
      <p:pic>
        <p:nvPicPr>
          <p:cNvPr id="24579" name="Picture 6" descr="MCj02854660000[1]"/>
          <p:cNvPicPr>
            <a:picLocks noGrp="1" noChangeAspect="1" noChangeArrowheads="1"/>
          </p:cNvPicPr>
          <p:nvPr>
            <p:ph sz="half" idx="2"/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2133600"/>
            <a:ext cx="3581400" cy="3576638"/>
          </a:xfrm>
        </p:spPr>
      </p:pic>
      <p:sp>
        <p:nvSpPr>
          <p:cNvPr id="160772" name="Rectangle 4"/>
          <p:cNvSpPr>
            <a:spLocks noGrp="1" noChangeArrowheads="1"/>
          </p:cNvSpPr>
          <p:nvPr>
            <p:ph type="body" sz="half" idx="1"/>
            <p:custDataLst>
              <p:tags r:id="rId4"/>
            </p:custDataLst>
          </p:nvPr>
        </p:nvSpPr>
        <p:spPr>
          <a:xfrm>
            <a:off x="609600" y="2133600"/>
            <a:ext cx="4267200" cy="4191000"/>
          </a:xfrm>
        </p:spPr>
        <p:txBody>
          <a:bodyPr/>
          <a:lstStyle/>
          <a:p>
            <a:pPr eaLnBrk="1" hangingPunct="1"/>
            <a:r>
              <a:rPr lang="en-US" sz="2800" smtClean="0"/>
              <a:t>You will become the ‘EXPERT’ in your area of this article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You will have 15 min for discussion &amp; reflection on the sheet provided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/>
            <a:endParaRPr lang="en-US" smtClean="0">
              <a:solidFill>
                <a:srgbClr val="C81436"/>
              </a:solidFill>
            </a:endParaRPr>
          </a:p>
          <a:p>
            <a:pPr eaLnBrk="1" hangingPunct="1"/>
            <a:endParaRPr lang="en-US" smtClean="0">
              <a:solidFill>
                <a:srgbClr val="C81436"/>
              </a:solidFill>
            </a:endParaRPr>
          </a:p>
          <a:p>
            <a:pPr eaLnBrk="1" hangingPunct="1"/>
            <a:endParaRPr lang="en-US" smtClean="0">
              <a:solidFill>
                <a:srgbClr val="C81436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0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0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57200" y="838200"/>
          <a:ext cx="8229600" cy="5321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7010400"/>
              </a:tblGrid>
              <a:tr h="1463011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Best Practices to Next Practices: Thinking Differently for Real Reform &amp;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800" i="1" dirty="0" smtClean="0"/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All Groups Read Introduction (p. 2), Business as Usual (pg. 2-3) and Conclusion (p. 12) and each numbered group in addition will read:</a:t>
                      </a:r>
                      <a:endParaRPr lang="en-CA" sz="2000" dirty="0" smtClean="0"/>
                    </a:p>
                    <a:p>
                      <a:endParaRPr lang="en-CA" sz="1800" dirty="0"/>
                    </a:p>
                  </a:txBody>
                  <a:tcPr marT="45721" marB="45721"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70382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1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Next Practices: Infusing Innovation for a 21st Century School (p. 3-4)</a:t>
                      </a:r>
                      <a:endParaRPr lang="en-CA" sz="2000" dirty="0" smtClean="0"/>
                    </a:p>
                  </a:txBody>
                  <a:tcPr marT="45721" marB="45721"/>
                </a:tc>
              </a:tr>
              <a:tr h="38096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2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Sustaining and Disrupting Innovation (p. 5)</a:t>
                      </a:r>
                      <a:endParaRPr lang="en-CA" sz="2000" dirty="0" smtClean="0"/>
                    </a:p>
                  </a:txBody>
                  <a:tcPr marT="45721" marB="45721"/>
                </a:tc>
              </a:tr>
              <a:tr h="4571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3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Building a "New Box" for Thinking (p. 6)</a:t>
                      </a:r>
                      <a:endParaRPr lang="en-CA" sz="2000" dirty="0" smtClean="0"/>
                    </a:p>
                  </a:txBody>
                  <a:tcPr marT="45721" marB="45721"/>
                </a:tc>
              </a:tr>
              <a:tr h="38096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4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Technology and the Global Landscape (p. 8-9)</a:t>
                      </a:r>
                      <a:endParaRPr lang="en-CA" sz="2000" dirty="0" smtClean="0"/>
                    </a:p>
                  </a:txBody>
                  <a:tcPr marT="45721" marB="45721"/>
                </a:tc>
              </a:tr>
              <a:tr h="38096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5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The New Normal Requires</a:t>
                      </a:r>
                      <a:r>
                        <a:rPr lang="en-US" sz="1800" i="1" baseline="0" dirty="0" smtClean="0"/>
                        <a:t> a New Way to Education (p. 9)</a:t>
                      </a:r>
                      <a:endParaRPr lang="en-CA" sz="1800" i="1" dirty="0" smtClean="0"/>
                    </a:p>
                  </a:txBody>
                  <a:tcPr marT="45721" marB="45721"/>
                </a:tc>
              </a:tr>
              <a:tr h="4571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6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A Better 20th Century School Is Not the Answer (p. 10-11)</a:t>
                      </a:r>
                      <a:endParaRPr lang="en-CA" sz="2000" dirty="0" smtClean="0"/>
                    </a:p>
                  </a:txBody>
                  <a:tcPr marT="45721" marB="45721"/>
                </a:tc>
              </a:tr>
              <a:tr h="4571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 7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21st Century Teaching and Learning (p.</a:t>
                      </a:r>
                      <a:r>
                        <a:rPr lang="en-CA" sz="1800" i="1" baseline="0" dirty="0" smtClean="0"/>
                        <a:t> 11)</a:t>
                      </a:r>
                      <a:endParaRPr lang="en-CA" sz="1800" dirty="0"/>
                    </a:p>
                  </a:txBody>
                  <a:tcPr marT="45721" marB="45721"/>
                </a:tc>
              </a:tr>
              <a:tr h="64007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Group</a:t>
                      </a:r>
                      <a:r>
                        <a:rPr lang="en-US" sz="1800" baseline="0" dirty="0" smtClean="0"/>
                        <a:t> 8</a:t>
                      </a:r>
                      <a:endParaRPr lang="en-CA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i="1" dirty="0" smtClean="0"/>
                        <a:t>21st Century Leadership for Next Practices (p. 11-12)</a:t>
                      </a:r>
                      <a:endParaRPr lang="en-CA" sz="2000" dirty="0" smtClean="0"/>
                    </a:p>
                    <a:p>
                      <a:endParaRPr lang="en-CA" sz="1800" dirty="0"/>
                    </a:p>
                  </a:txBody>
                  <a:tcPr marT="45721" marB="45721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Best Practices to Next Practices</a:t>
            </a:r>
            <a:endParaRPr lang="en-CA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6627" name="Text Placeholder 2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457200" y="1828800"/>
            <a:ext cx="8001000" cy="3048000"/>
          </a:xfrm>
        </p:spPr>
        <p:txBody>
          <a:bodyPr/>
          <a:lstStyle/>
          <a:p>
            <a:pPr eaLnBrk="1" hangingPunct="1"/>
            <a:r>
              <a:rPr lang="en-US" smtClean="0"/>
              <a:t>Look at the  </a:t>
            </a:r>
            <a:r>
              <a:rPr lang="en-US" u="sng" smtClean="0">
                <a:solidFill>
                  <a:srgbClr val="F3859A"/>
                </a:solidFill>
              </a:rPr>
              <a:t>letter on your handout</a:t>
            </a:r>
          </a:p>
          <a:p>
            <a:pPr eaLnBrk="1" hangingPunct="1"/>
            <a:endParaRPr lang="en-US" u="sng" smtClean="0">
              <a:solidFill>
                <a:srgbClr val="F3859A"/>
              </a:solidFill>
            </a:endParaRPr>
          </a:p>
          <a:p>
            <a:pPr eaLnBrk="1" hangingPunct="1"/>
            <a:r>
              <a:rPr lang="en-US" smtClean="0"/>
              <a:t>Join the table group which matches your </a:t>
            </a:r>
            <a:r>
              <a:rPr lang="en-US" u="sng" smtClean="0">
                <a:solidFill>
                  <a:srgbClr val="F3859A"/>
                </a:solidFill>
              </a:rPr>
              <a:t>letter</a:t>
            </a:r>
          </a:p>
          <a:p>
            <a:pPr eaLnBrk="1" hangingPunct="1"/>
            <a:endParaRPr lang="en-US" u="sng" smtClean="0">
              <a:solidFill>
                <a:srgbClr val="F3859A"/>
              </a:solidFill>
            </a:endParaRPr>
          </a:p>
          <a:p>
            <a:pPr eaLnBrk="1" hangingPunct="1"/>
            <a:r>
              <a:rPr lang="en-US" smtClean="0"/>
              <a:t>Begin with person #1…share your pyramid &amp; conversation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8600"/>
            <a:ext cx="4756150" cy="625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>
            <p:custDataLst>
              <p:tags r:id="rId3"/>
            </p:custDataLst>
          </p:nvPr>
        </p:nvSpPr>
        <p:spPr>
          <a:xfrm>
            <a:off x="609600" y="1219944"/>
            <a:ext cx="1015663" cy="3920304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Question Box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:\users\mnygard.CESD\AppData\Local\Microsoft\Windows\Temporary Internet Files\Content.IE5\67D538QQ\MP900399221[1].jpg"/>
          <p:cNvPicPr/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25550" cy="12255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50800" dir="5400000" algn="ctr" rotWithShape="0">
              <a:srgbClr val="FFFFFF"/>
            </a:outerShdw>
          </a:effectLst>
        </p:spPr>
      </p:pic>
      <p:sp>
        <p:nvSpPr>
          <p:cNvPr id="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CA"/>
          </a:p>
        </p:txBody>
      </p:sp>
      <p:sp>
        <p:nvSpPr>
          <p:cNvPr id="7" name="Title 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838200" y="254000"/>
            <a:ext cx="7848600" cy="1143000"/>
          </a:xfrm>
          <a:prstGeom prst="rect">
            <a:avLst/>
          </a:prstGeom>
        </p:spPr>
        <p:txBody>
          <a:bodyPr rIns="91440"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3975" indent="-53975" algn="r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rgbClr val="E7EACB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marL="53975" indent="-53975" algn="r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2pPr>
            <a:lvl3pPr marL="53975" indent="-53975" algn="r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3pPr>
            <a:lvl4pPr marL="53975" indent="-53975" algn="r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4pPr>
            <a:lvl5pPr marL="53975" indent="-53975" algn="r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5pPr>
            <a:lvl6pPr marL="511175" indent="-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6pPr>
            <a:lvl7pPr marL="968375" indent="-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7pPr>
            <a:lvl8pPr marL="1425575" indent="-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8pPr>
            <a:lvl9pPr marL="1882775" indent="-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9pPr>
            <a:extLst/>
          </a:lstStyle>
          <a:p>
            <a:pPr>
              <a:defRPr/>
            </a:pPr>
            <a:r>
              <a:rPr lang="en-US" b="1" dirty="0" smtClean="0"/>
              <a:t>Magnifying the Possibilities</a:t>
            </a:r>
            <a:endParaRPr lang="en-CA" b="1" dirty="0"/>
          </a:p>
        </p:txBody>
      </p:sp>
      <p:sp>
        <p:nvSpPr>
          <p:cNvPr id="8" name="Content Placeholder 5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228600" y="1646238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92100" indent="-2921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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2"/>
              </a:buClr>
              <a:buSzPct val="9000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1905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itchFamily="18" charset="2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7450" indent="-18256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8CDD7"/>
              </a:buClr>
              <a:buSzPct val="100000"/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CA" sz="3600" b="1" dirty="0" smtClean="0"/>
              <a:t>Your mission </a:t>
            </a:r>
            <a:r>
              <a:rPr lang="en-CA" b="1" dirty="0" smtClean="0"/>
              <a:t>…</a:t>
            </a:r>
            <a:r>
              <a:rPr lang="en-CA" dirty="0" smtClean="0"/>
              <a:t>You have been given a </a:t>
            </a:r>
            <a:r>
              <a:rPr lang="en-CA" b="1" dirty="0" smtClean="0">
                <a:solidFill>
                  <a:srgbClr val="F3859A"/>
                </a:solidFill>
              </a:rPr>
              <a:t>c</a:t>
            </a:r>
            <a:r>
              <a:rPr lang="en-CA" b="1" dirty="0" smtClean="0">
                <a:solidFill>
                  <a:srgbClr val="00B050"/>
                </a:solidFill>
              </a:rPr>
              <a:t>o</a:t>
            </a:r>
            <a:r>
              <a:rPr lang="en-CA" b="1" dirty="0" smtClean="0">
                <a:solidFill>
                  <a:srgbClr val="00B0F0"/>
                </a:solidFill>
              </a:rPr>
              <a:t>l</a:t>
            </a:r>
            <a:r>
              <a:rPr lang="en-CA" b="1" dirty="0" smtClean="0">
                <a:solidFill>
                  <a:srgbClr val="F3859A"/>
                </a:solidFill>
              </a:rPr>
              <a:t>o</a:t>
            </a:r>
            <a:r>
              <a:rPr lang="en-CA" b="1" dirty="0" smtClean="0">
                <a:solidFill>
                  <a:srgbClr val="00B050"/>
                </a:solidFill>
              </a:rPr>
              <a:t>u</a:t>
            </a:r>
            <a:r>
              <a:rPr lang="en-CA" b="1" dirty="0" smtClean="0">
                <a:solidFill>
                  <a:srgbClr val="00B0F0"/>
                </a:solidFill>
              </a:rPr>
              <a:t>r</a:t>
            </a:r>
            <a:r>
              <a:rPr lang="en-CA" dirty="0" smtClean="0"/>
              <a:t>. Create a team of </a:t>
            </a:r>
            <a:r>
              <a:rPr lang="en-CA" sz="3600" b="1" dirty="0" smtClean="0">
                <a:solidFill>
                  <a:srgbClr val="FFFF00"/>
                </a:solidFill>
              </a:rPr>
              <a:t>3</a:t>
            </a:r>
            <a:r>
              <a:rPr lang="en-CA" dirty="0" smtClean="0"/>
              <a:t> people that includes </a:t>
            </a:r>
            <a:r>
              <a:rPr lang="en-CA" dirty="0" smtClean="0">
                <a:solidFill>
                  <a:srgbClr val="FFFF00"/>
                </a:solidFill>
              </a:rPr>
              <a:t>one</a:t>
            </a:r>
            <a:r>
              <a:rPr lang="en-CA" dirty="0" smtClean="0"/>
              <a:t> </a:t>
            </a:r>
            <a:r>
              <a:rPr lang="en-CA" b="1" dirty="0" smtClean="0">
                <a:solidFill>
                  <a:srgbClr val="F3859A"/>
                </a:solidFill>
              </a:rPr>
              <a:t>Pink</a:t>
            </a:r>
            <a:r>
              <a:rPr lang="en-CA" dirty="0" smtClean="0"/>
              <a:t>, </a:t>
            </a:r>
            <a:r>
              <a:rPr lang="en-CA" dirty="0" smtClean="0">
                <a:solidFill>
                  <a:srgbClr val="FFFF00"/>
                </a:solidFill>
              </a:rPr>
              <a:t>one</a:t>
            </a:r>
            <a:r>
              <a:rPr lang="en-CA" dirty="0" smtClean="0"/>
              <a:t> </a:t>
            </a:r>
            <a:r>
              <a:rPr lang="en-CA" b="1" dirty="0" smtClean="0">
                <a:solidFill>
                  <a:srgbClr val="00B050"/>
                </a:solidFill>
              </a:rPr>
              <a:t>Green</a:t>
            </a:r>
            <a:r>
              <a:rPr lang="en-CA" dirty="0" smtClean="0"/>
              <a:t>, &amp; </a:t>
            </a:r>
            <a:r>
              <a:rPr lang="en-CA" dirty="0" smtClean="0">
                <a:solidFill>
                  <a:srgbClr val="FFFF00"/>
                </a:solidFill>
              </a:rPr>
              <a:t>one</a:t>
            </a:r>
            <a:r>
              <a:rPr lang="en-CA" dirty="0" smtClean="0"/>
              <a:t> </a:t>
            </a:r>
            <a:r>
              <a:rPr lang="en-CA" b="1" dirty="0" smtClean="0">
                <a:solidFill>
                  <a:srgbClr val="00B0F0"/>
                </a:solidFill>
              </a:rPr>
              <a:t>Blue</a:t>
            </a:r>
            <a:endParaRPr lang="en-CA" dirty="0" smtClean="0">
              <a:solidFill>
                <a:srgbClr val="00B0F0"/>
              </a:solidFill>
            </a:endParaRPr>
          </a:p>
          <a:p>
            <a:pPr>
              <a:defRPr/>
            </a:pPr>
            <a:endParaRPr lang="en-CA" dirty="0" smtClean="0"/>
          </a:p>
          <a:p>
            <a:pPr>
              <a:defRPr/>
            </a:pPr>
            <a:r>
              <a:rPr lang="en-CA" dirty="0" smtClean="0"/>
              <a:t>Once you have your team, come to one of us to receive your </a:t>
            </a:r>
            <a:r>
              <a:rPr lang="en-CA" b="1" dirty="0" smtClean="0"/>
              <a:t>room assignment</a:t>
            </a:r>
            <a:r>
              <a:rPr lang="en-CA" dirty="0" smtClean="0"/>
              <a:t>. </a:t>
            </a:r>
          </a:p>
          <a:p>
            <a:pPr>
              <a:defRPr/>
            </a:pPr>
            <a:endParaRPr lang="en-CA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en-CA" dirty="0" smtClean="0"/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en-CA" b="1" i="1" dirty="0" smtClean="0"/>
              <a:t>You will be here for the rest of the morning so get comfortable!</a:t>
            </a:r>
          </a:p>
          <a:p>
            <a:pPr>
              <a:defRPr/>
            </a:pPr>
            <a:endParaRPr lang="en-C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Essential Questions: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Where might I find strategies to support all learners?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What are we considering for Cycle 5?</a:t>
            </a:r>
          </a:p>
          <a:p>
            <a:pPr lvl="1" eaLnBrk="1" hangingPunct="1">
              <a:defRPr/>
            </a:pPr>
            <a:r>
              <a:rPr lang="en-US" dirty="0" smtClean="0"/>
              <a:t>Leadership</a:t>
            </a:r>
          </a:p>
          <a:p>
            <a:pPr lvl="1" eaLnBrk="1" hangingPunct="1">
              <a:defRPr/>
            </a:pPr>
            <a:r>
              <a:rPr lang="en-US" dirty="0" smtClean="0"/>
              <a:t>Focus</a:t>
            </a:r>
          </a:p>
          <a:p>
            <a:pPr lvl="1"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smtClean="0"/>
              <a:t>How might data inform our direction for Cycle 5?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C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LUNCH</a:t>
            </a:r>
          </a:p>
        </p:txBody>
      </p:sp>
      <p:pic>
        <p:nvPicPr>
          <p:cNvPr id="29699" name="Picture 5" descr="MCj02958540000[1]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341788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Question Box Introduction</a:t>
            </a:r>
            <a:endParaRPr lang="en-CA" dirty="0"/>
          </a:p>
        </p:txBody>
      </p:sp>
      <p:pic>
        <p:nvPicPr>
          <p:cNvPr id="30723" name="Picture 2" descr="d:\users\cchristiebill.CESD\AppData\Local\Microsoft\Windows\Temporary Internet Files\Content.IE5\0XE8DQ7Z\MP900315598[1]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2968625"/>
            <a:ext cx="2043112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05000"/>
            <a:ext cx="3584575" cy="35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96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now join </a:t>
            </a:r>
            <a:br>
              <a:rPr lang="en-US" dirty="0" smtClean="0"/>
            </a:br>
            <a:r>
              <a:rPr lang="en-US" sz="6000" dirty="0" smtClean="0"/>
              <a:t>The </a:t>
            </a:r>
            <a:r>
              <a:rPr lang="en-US" sz="6000" b="1" dirty="0" smtClean="0"/>
              <a:t>WISSA</a:t>
            </a:r>
            <a:r>
              <a:rPr lang="en-US" sz="6000" dirty="0" smtClean="0"/>
              <a:t> Show</a:t>
            </a:r>
            <a:endParaRPr lang="en-CA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i="1" dirty="0" smtClean="0"/>
              <a:t>…Currently in Progress</a:t>
            </a:r>
            <a:endParaRPr lang="en-CA" i="1" dirty="0"/>
          </a:p>
        </p:txBody>
      </p:sp>
      <p:pic>
        <p:nvPicPr>
          <p:cNvPr id="4" name="(Drop) About to Enter.mp3">
            <a:hlinkClick r:id="" action="ppaction://media"/>
          </p:cNvPr>
          <p:cNvPicPr>
            <a:picLocks noChangeAspect="1"/>
          </p:cNvPicPr>
          <p:nvPr>
            <a:audioFile r:link="rId4"/>
            <p:custDataLst>
              <p:tags r:id="rId5"/>
            </p:custDataLst>
            <p:extLst>
              <p:ext uri="{DAA4B4D4-6D71-4841-9C94-3DE7FCFB9230}">
                <p14:media xmlns:p14="http://schemas.microsoft.com/office/powerpoint/2010/main" r:embed="rId6">
                  <p14:trim end="1474.833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 rot="9303140" flipH="1">
            <a:off x="3516606" y="3108375"/>
            <a:ext cx="533400" cy="533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62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Data Dig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762000" y="3429000"/>
            <a:ext cx="7848600" cy="18288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en-US" sz="4800" dirty="0" smtClean="0"/>
              <a:t>Using your school’s 3 year Educational Plan &amp; APAR….</a:t>
            </a:r>
          </a:p>
          <a:p>
            <a:pPr>
              <a:defRPr/>
            </a:pPr>
            <a:endParaRPr lang="en-CA" dirty="0"/>
          </a:p>
        </p:txBody>
      </p:sp>
      <p:pic>
        <p:nvPicPr>
          <p:cNvPr id="32772" name="Picture 2" descr="d:\users\cchristiebill.CESD\AppData\Local\Microsoft\Windows\Temporary Internet Files\Content.IE5\REA14D31\MP900049986[1].jpg"/>
          <p:cNvPicPr>
            <a:picLocks noGrp="1" noChangeAspect="1" noChangeArrowheads="1"/>
          </p:cNvPicPr>
          <p:nvPr>
            <p:ph sz="half" idx="2"/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1295400"/>
            <a:ext cx="3048000" cy="2032000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58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Data Dig</a:t>
            </a:r>
            <a:endParaRPr lang="en-CA" dirty="0"/>
          </a:p>
        </p:txBody>
      </p:sp>
      <p:sp>
        <p:nvSpPr>
          <p:cNvPr id="33795" name="Text Placeholder 2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762000" y="3429000"/>
            <a:ext cx="7848600" cy="1828800"/>
          </a:xfrm>
        </p:spPr>
        <p:txBody>
          <a:bodyPr/>
          <a:lstStyle/>
          <a:p>
            <a:r>
              <a:rPr lang="en-US" sz="2800" smtClean="0"/>
              <a:t>What are of growth are evident in your data?</a:t>
            </a:r>
          </a:p>
          <a:p>
            <a:r>
              <a:rPr lang="en-US" sz="2800" smtClean="0"/>
              <a:t>As you think about the data you have examined, how you your findings connect to the QLE?</a:t>
            </a:r>
          </a:p>
          <a:p>
            <a:r>
              <a:rPr lang="en-US" sz="2800" smtClean="0"/>
              <a:t>Next Steps- As I reflect on this data &amp; think about cycle 5, what are my next steps?</a:t>
            </a:r>
          </a:p>
          <a:p>
            <a:endParaRPr lang="en-CA" smtClean="0"/>
          </a:p>
        </p:txBody>
      </p:sp>
      <p:pic>
        <p:nvPicPr>
          <p:cNvPr id="33796" name="Picture 3" descr="d:\users\cchristiebill.CESD\AppData\Local\Microsoft\Windows\Temporary Internet Files\Content.IE5\8HG9BWE2\MP900427986[1]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3716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991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Levels Meetings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4400" dirty="0" smtClean="0"/>
              <a:t>Elementary – Board Room</a:t>
            </a:r>
          </a:p>
          <a:p>
            <a:pPr eaLnBrk="1" hangingPunct="1"/>
            <a:r>
              <a:rPr lang="en-US" sz="4400" dirty="0" smtClean="0">
                <a:solidFill>
                  <a:srgbClr val="C81436"/>
                </a:solidFill>
              </a:rPr>
              <a:t>High School – Bermuda</a:t>
            </a:r>
          </a:p>
          <a:p>
            <a:pPr eaLnBrk="1" hangingPunct="1"/>
            <a:r>
              <a:rPr lang="en-US" sz="4400" dirty="0" smtClean="0"/>
              <a:t>Middle School – Caribbean A</a:t>
            </a:r>
          </a:p>
          <a:p>
            <a:pPr eaLnBrk="1" hangingPunct="1"/>
            <a:r>
              <a:rPr lang="en-US" sz="4400" dirty="0" smtClean="0">
                <a:solidFill>
                  <a:srgbClr val="C81436"/>
                </a:solidFill>
              </a:rPr>
              <a:t>K-12 – Caribbean B</a:t>
            </a:r>
          </a:p>
        </p:txBody>
      </p:sp>
      <p:pic>
        <p:nvPicPr>
          <p:cNvPr id="32772" name="Picture 4" descr="MCj04247480000[1]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75497">
            <a:off x="6671401" y="4378207"/>
            <a:ext cx="19272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Question Box</a:t>
            </a:r>
            <a:endParaRPr lang="en-CA" dirty="0"/>
          </a:p>
        </p:txBody>
      </p:sp>
      <p:pic>
        <p:nvPicPr>
          <p:cNvPr id="34819" name="Picture 2" descr="d:\users\cchristiebill.CESD\AppData\Local\Microsoft\Windows\Temporary Internet Files\Content.IE5\0XE8DQ7Z\MP900315598[1]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2968625"/>
            <a:ext cx="2043112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05000"/>
            <a:ext cx="3584575" cy="35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117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Line 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524000" y="1676400"/>
            <a:ext cx="731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066800" y="228600"/>
            <a:ext cx="7543800" cy="1295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4864" indent="0"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News and Notes</a:t>
            </a:r>
          </a:p>
        </p:txBody>
      </p:sp>
      <p:pic>
        <p:nvPicPr>
          <p:cNvPr id="35844" name="Picture 4" descr="MCj03710640000[1]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14600"/>
            <a:ext cx="3159125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63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F0"/>
                </a:solidFill>
              </a:rPr>
              <a:t>Pick Up Sticks</a:t>
            </a:r>
          </a:p>
        </p:txBody>
      </p:sp>
      <p:sp>
        <p:nvSpPr>
          <p:cNvPr id="12291" name="Text Placeholder 1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152400" y="1333500"/>
            <a:ext cx="8763000" cy="2324100"/>
          </a:xfrm>
        </p:spPr>
        <p:txBody>
          <a:bodyPr/>
          <a:lstStyle/>
          <a:p>
            <a:pPr eaLnBrk="1" hangingPunct="1"/>
            <a:r>
              <a:rPr lang="en-US" smtClean="0"/>
              <a:t>2 players,  the rest are  observers</a:t>
            </a:r>
          </a:p>
          <a:p>
            <a:pPr lvl="1" eaLnBrk="1" hangingPunct="1"/>
            <a:r>
              <a:rPr lang="en-US" smtClean="0"/>
              <a:t>Watch strategy</a:t>
            </a:r>
          </a:p>
          <a:p>
            <a:pPr lvl="1" eaLnBrk="1" hangingPunct="1"/>
            <a:r>
              <a:rPr lang="en-US" smtClean="0"/>
              <a:t>Watch how your group works</a:t>
            </a:r>
          </a:p>
          <a:p>
            <a:pPr lvl="1" eaLnBrk="1" hangingPunct="1"/>
            <a:r>
              <a:rPr lang="en-US" smtClean="0"/>
              <a:t>Think about the process…</a:t>
            </a:r>
          </a:p>
          <a:p>
            <a:pPr lvl="2" eaLnBrk="1" hangingPunct="1"/>
            <a:r>
              <a:rPr lang="en-US" smtClean="0"/>
              <a:t>How is Pick Up Sticks similar to moving change forward in your schools?</a:t>
            </a:r>
            <a:endParaRPr lang="en-CA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sz="half" idx="2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2293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91200" y="32004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12294" name="Picture 10" descr="pick u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494213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0" descr="pick up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94213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pick up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494213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F0"/>
                </a:solidFill>
              </a:rPr>
              <a:t>Pick Up Sticks Rules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Hold sticks upright &amp; drop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Keep Black or White Stick as a tool (or select a color to use a </a:t>
            </a:r>
            <a:r>
              <a:rPr lang="en-US" dirty="0" err="1" smtClean="0"/>
              <a:t>a</a:t>
            </a:r>
            <a:r>
              <a:rPr lang="en-US" dirty="0" smtClean="0"/>
              <a:t> tool)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Player 1 picks up sticks 1 at a time until they move a stick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Player 2 continues in the same manner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Points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person with 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the most sticks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dirty="0" smtClean="0"/>
              <a:t>   wins.</a:t>
            </a:r>
          </a:p>
        </p:txBody>
      </p:sp>
      <p:pic>
        <p:nvPicPr>
          <p:cNvPr id="14340" name="Picture 7" descr="MPj04027780000[1]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4419600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Cj04247980000[1]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400"/>
            <a:ext cx="6553200" cy="581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rot="-819025">
            <a:off x="2349500" y="2497138"/>
            <a:ext cx="4800600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Clr>
                <a:srgbClr val="008000"/>
              </a:buClr>
              <a:buSzPct val="75000"/>
              <a:buFont typeface="Wingdings" pitchFamily="2" charset="2"/>
              <a:buNone/>
            </a:pPr>
            <a:r>
              <a:rPr kumimoji="1" lang="en-US" sz="3600" b="1">
                <a:solidFill>
                  <a:schemeClr val="bg1"/>
                </a:solidFill>
              </a:rPr>
              <a:t>Facilitating change in schools is like Pick-up Sticks because…</a:t>
            </a:r>
          </a:p>
          <a:p>
            <a:pPr eaLnBrk="1" hangingPunct="1">
              <a:spcBef>
                <a:spcPct val="50000"/>
              </a:spcBef>
            </a:pPr>
            <a:endParaRPr lang="en-US" sz="36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Observers: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When your group was presented with the pick up sticks, what did they do first?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One game was given to your table, how did your group get organized?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Process of the game – what did you notice about your teammates strategies?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What did you do when you were finished your game?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Isolate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Address first those issues that stand alone.  </a:t>
            </a:r>
          </a:p>
          <a:p>
            <a:pPr eaLnBrk="1" hangingPunct="1">
              <a:buFont typeface="Wingdings" pitchFamily="2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Dealing with interlocking problems is hard.</a:t>
            </a:r>
          </a:p>
        </p:txBody>
      </p:sp>
      <p:pic>
        <p:nvPicPr>
          <p:cNvPr id="17412" name="Picture 5" descr="MCj04348540000[1]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114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Focus</a:t>
            </a:r>
          </a:p>
        </p:txBody>
      </p:sp>
      <p:pic>
        <p:nvPicPr>
          <p:cNvPr id="18435" name="Picture 6" descr="MCj02382420000[1]"/>
          <p:cNvPicPr>
            <a:picLocks noGrp="1" noChangeAspect="1" noChangeArrowheads="1"/>
          </p:cNvPicPr>
          <p:nvPr>
            <p:ph sz="half" idx="1"/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762000"/>
            <a:ext cx="3581400" cy="3163888"/>
          </a:xfrm>
        </p:spPr>
      </p:pic>
      <p:sp>
        <p:nvSpPr>
          <p:cNvPr id="18436" name="Rectangle 3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If two players work on two sticks at the same time, both lose.  </a:t>
            </a:r>
          </a:p>
          <a:p>
            <a:pPr eaLnBrk="1" hangingPunct="1"/>
            <a:r>
              <a:rPr lang="en-US" sz="2800" smtClean="0"/>
              <a:t>Work on only one issue at a time if possible.</a:t>
            </a:r>
          </a:p>
        </p:txBody>
      </p:sp>
      <p:sp>
        <p:nvSpPr>
          <p:cNvPr id="18437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95400" y="4343400"/>
            <a:ext cx="586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BFSH53m32tHwU3LqnWeFp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5CdmLGm0tJOGGZ431YRWd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DHh4fjxoAMJyGIYIeCaL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LcWVAOag4vlJGjbrkayot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DHuN7AJAWu3faG5ozOSW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3xPaluKLrQkjX5L4H3y9J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PR8jIMgEZnHVzfqMHAwuz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Gr8vmVAJvwuKSDFOSWkhv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xf6QYM7iqRjYbGacqk3gS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qOmN7TIz9il1TTovWOCc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UsYDFwZdfMnOhtbEdAQI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C9NhNVofDF3Onsk9g23a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jBps92xOTegGpLdPe0MFh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ev471L9oCgUphiamRBBXB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HR2hFo3tuyWCEKe4X2EO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k0U0QvXxNxWvVicGTC6f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Xb2YTbsy6v7b4d0UDq5s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enLSXaV7duheQY74OlHY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tMnSabHYRl3w6WPOx3mlZ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N77tSHsOXkxuoF6JZKzf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4EYgb66mJ7nEMzL2HPhox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mkr1PC6vvUtOCFwNrTynk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bzsr8rkmAqzQIs8cHBmr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eY7l2lx6D32SjBXjwjsFQ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9QC5kHhUiQCZspOKXF2m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kqTgXSdi7mxt0qqWki0IZ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4WQiTv8F25QYpBP36D4F7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dJZJoXDHoRGcMFe2NMMC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K2msy1UOpYrV017zFdhcN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8uZcUUypiQPkI7ja6a2lG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hcP9P4QhTuVHBvJb2I8Zz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nrX7JCFBAsP8cNmL5uz0X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g9F5mvyfmCsYFQUvkcoiX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o0vNqV8jdHqrPobHkdChU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qZAiPbKQayU7nqkO0cgNB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siWOgDDpyS22WBVcKtgf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ILYYAn9moGpV92vu6SFzi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yMme6p1ROEeJKwXQGgt3a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15qpOLCMqNzDLcMsFpf9B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D6NzqHDAAFPRdcBlhKlwS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HpiYwgcp6fGl8frwYjed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TjLekYIHEkSpohsanobz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s2lgEaT5Nu9I7zFWGNCzb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aR3mUKL1iEH8vpEL1Rqnx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1gP3fw8QOSZjIrHSqeWF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DwrBSVuscClFy7LKvmlMT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bgSSNpmxKc37QMwQvfTrP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o25HIRwZ3NXdCo3x7sTlZ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9cGc39qcqRGl5zanIJuh8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fABVlAJHMUQm6GbBld7yM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rvGXG7w9XyGnW5B8NQtI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4t35dNIIrx1CODjbWr1yO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vJsub7ohaz0495eoTBaD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JK50cph537E0XubWpLGo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LTXhS9GaFQFjy1Cv4NgB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nSVvUpWRxrPd2JK56cSTu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XcewYIjgo2Ydl3QeiPlH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Wv5gTIFLRgTzmRauhZld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PMVLrQiyNuCqVqqEwdcMz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AOKKma0SMaD7ibgwPyLmm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jsmSVCUSygqhGil8gOsis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XVWJ4Dt70J5gtsoyUGEV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0EK7joXnkg5UvqWcxgprf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9jL9kWWLxP6Qj8w8Nv9N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qPSJIUMExrBViZWk4aCo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FrJqfxXIQTzOFrZcP3V0D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ayWXCI8nvv5jskiqEety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LHSc2fHTrOj9zfnmWM8Wd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sTuEcAWkgCimfgWL5bDg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0sS70HLfdyHEDjpTHpNPZ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vCPFEUqV8QcC52sYwxqa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0641tS9iUlvwnSOxW2Ult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dgut59AG5R3RRqhy8xgWAF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SwJpetiunWZ1ikaemDCi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nV1y0FaTxezpzD09SmcV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iPTslxeeFrrByQoYz04Qn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PkEkP7pFKyfsDcEykDFjz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70NFMWmwdNPNbnDUxaz8H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HkMITh4wqb9EqwDMF3zvB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9DbTi7F6PRH2BIACqxLQV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6yEA9YAogSYzXrQAA2DOv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DNMT8kzRwToxgntiuOJJk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Plg5WkCnADvhwCeIXGvrB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32L9MPXJc7ltJjk41gMSi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4FUdmS5Wj410hekNyMpQ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yvaDgE6WwZmi3FPP6rBuz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6HynomWCD2RqkCr95oT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Hfef1iZNQFgTE4WIgIAAm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BwGyvrPFitDXZ3Zw5kvlz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cuBQWSzzp5s0yqkmpPU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gU09C3mQomNJKg294eN7o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Oilmd1AsXIS8duQuEIF8f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55f9zc2RzJ2rKXTcMhKJd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LtXnrFLN07N4cg73rnq59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ZXThhHa7WG9aBmbalZFoa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5LJSBsVoowwekLccLm6LJ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FLD4JQmj7ICncDy4iRBJ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YVlRfC3Znqb637Xnby1c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FsfvBsHqTL2gW6RllcIs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wIoZydiNT7bm8MHISAKg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0UORI964mHHxqAdiq7ERC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c5zq6UF3I58sdXRHpLbu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ZKVkgEjXhWhbwcTYMbSd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9URYJe8JdR1dP1cyEff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hZktL0TkuWPSclE5Qgm6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RgHLYICziggwsW0NTi4Wr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lEZykGlCRW2883L02aIV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05JvAw5uU4kiH6DDQ1of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ckGch7ZGrDv62PqaHcMi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lwlara2CpBtJUmyMeHT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cK7xB16TbC38Z9Q7GPEO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ukOX1TgTewGM2kFCBifNU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zXv5llH9FGLLczMZeItu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Lt7Q64ZIgwvglQlDOLnd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MEnDvrTVn8Hbc2XveCaX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gVeVDBUH6OlLGsstyxOl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9EjFixL34zxospANi0G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Pqlv3K3C956Tl4gkVCal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9403YKwkslHkeXafMHrV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ru6kjsmovF6yecq3G4RCK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yEK2nLnoEklHIzTJFiaWX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ALZLJb5CzjJNWrAh4A07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B8IeCMLGYaibyT71tN9f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dxtQ9XpzsOGS3Z2C2bi1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YUDs9ndzVPEOyshS27dZ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73nBfsxPOZ1ayydHO2mS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fqzka8aOLb3NA4y8K26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nUJFljbCY2gO8aG8nGEb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ZvLCCfTBPMQAt3FBvNQD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1xMWorCFpmswopX2I4h1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qdE61wRTNy7LtdQGRsZa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8WFgDs4Ml74L7yhhq5Nwy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pCVKb2cP1YTV5IrLToO0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Q80rKLlVqBpVScOiEE6sP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HI6ipA1TmPVew3kTh2Aw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SbtyQFcoIxHqUdDTCCN8B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0RcnqZ7LqFTBPVPQJlGX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w587fnpYJXuOaBlsfchW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xjnI4MSrrDWCk7fiKJms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61Kdvg6tGaguyPKwjD6hv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RyhedWsxAF5BclYRhBlXX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lQypyeqImEqfabVg3918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XDpxsmuWyU4crFOod7Rj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aWaMV0ybVOcKrBM8GXmR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BK86ItgMZLjhL0IMR1qKx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l6ZuBfKN0IiWMGeKxlWL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SsZ31fxaurJiB4Nqoiq7N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uP6UVq1UWgfdwvxdvgQ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ct59X6XDkuio0ueVlCJtx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2lQhVQ4VRXfBhl1KYk3gB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XOw1ji9D6KjpqJjGb6ypC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9pcSUAEppgcgn1KUxMLd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hSUhri9XHb9CF6OrozZH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dalhVhzMEovF7jXC9mgry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7LmE55oce88eFKW9mRoV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SgFHiJO92Mk7wfiD2RFDB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7ZZuuLpDrTvc2zUhbtor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wTEcGZZo2DtnEnEABCMAH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JtImf5GVw5zKs5Qi5qE2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IFVxCASMFzFhabukKTI7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NTUzKjwmWEoRK2qHt52K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5aVEOLFKkILlS2D3QzfiD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TjrrT3qC5lXNNJD5vLGck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5pao4pfsv7m4hCdmSCjH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n5eTpK4uCrGed2gvY0nC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Js1S8T3SC1E259aZvo1u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BBrOzSM424a2RSr1awXQI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o2ob6mDjk0AwEvroSWByz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cz0blO0SePlvkpCG2wpzh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4vqEJBCrqWmjQPbU1PisM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a8a1MbU480MbuuKG5pfMp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91zNu7uAgPfjkhuHPrxl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wEkH9lKTdZlLZ9rYGMAyJ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Wb9scnANf4BNuUtNX9QnB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XzilgQKKKfCyI9xG9mipJ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9bExvSPrHmlGdAaR7J3vj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bVbjggZt4cwGp6GIlRVjy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WDtstdZy5UXeF4fu9WmYJ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c2WWwhfzleYN0IlbCyrdh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axa3aoobzZOVJ9njKIdv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HC6Yn9fmRkY3RoMs7Raa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Z5ZbOiNJZMiSPxXb0fWc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WFiZwhAmkGDJD1ZclXz8k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KYyfvVQVerQv9jTPLw8Dr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f6TWcOTZDZ9JUjqhLEvp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S8RFiwb3ZGL8IslzJ21fN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lpozotKu7194eL4xvnNAZ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YMAYWcVtndn1MshJ7Hivz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Xuoqc0H8GLV3FNk7oy4uZ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EdzvbwErdRSrCZqwyyED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GdYBgMg5huTeNWKmGJXJ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9U1EKGaKWV61X0BUVKnlV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cO3G9RPGTbw34zB2zUxx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8MYJLMNdmpeMUPQHZ0T7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QqXwkkIOroP1414Wo41tx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hg9KKkzTDqKVVxMestuyY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UAN38Wm5xkBrqJZD6i5Fk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y5e4uEjbrGg1S6BJuYbK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pVS2k9D3dqobBOCTeAOxL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880</TotalTime>
  <Words>814</Words>
  <Application>Microsoft Office PowerPoint</Application>
  <PresentationFormat>On-screen Show (4:3)</PresentationFormat>
  <Paragraphs>148</Paragraphs>
  <Slides>27</Slides>
  <Notes>17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Foundry</vt:lpstr>
      <vt:lpstr>Welcome Back</vt:lpstr>
      <vt:lpstr>Essential Questions:</vt:lpstr>
      <vt:lpstr>Pick Up Sticks</vt:lpstr>
      <vt:lpstr>Pick Up Sticks Rules</vt:lpstr>
      <vt:lpstr>Points</vt:lpstr>
      <vt:lpstr>PowerPoint Presentation</vt:lpstr>
      <vt:lpstr>Observers:</vt:lpstr>
      <vt:lpstr>Isolate</vt:lpstr>
      <vt:lpstr>Focus</vt:lpstr>
      <vt:lpstr>Be Deliberate</vt:lpstr>
      <vt:lpstr>Watch for Interlocks</vt:lpstr>
      <vt:lpstr>Watch the Weather</vt:lpstr>
      <vt:lpstr>Critical Friends’ Conversation</vt:lpstr>
      <vt:lpstr>Best Practices to Next Practices</vt:lpstr>
      <vt:lpstr>Conversation</vt:lpstr>
      <vt:lpstr>PowerPoint Presentation</vt:lpstr>
      <vt:lpstr>Best Practices to Next Practices</vt:lpstr>
      <vt:lpstr>PowerPoint Presentation</vt:lpstr>
      <vt:lpstr>PowerPoint Presentation</vt:lpstr>
      <vt:lpstr>LUNCH</vt:lpstr>
      <vt:lpstr>Question Box Introduction</vt:lpstr>
      <vt:lpstr>We now join  The WISSA Show</vt:lpstr>
      <vt:lpstr>Data Dig</vt:lpstr>
      <vt:lpstr>Data Dig</vt:lpstr>
      <vt:lpstr>Levels Meetings</vt:lpstr>
      <vt:lpstr>Question Box</vt:lpstr>
      <vt:lpstr>News and Notes</vt:lpstr>
    </vt:vector>
  </TitlesOfParts>
  <Company>Chinook's Edge School Div. #73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Back</dc:title>
  <dc:creator>User</dc:creator>
  <cp:lastModifiedBy>Technology Services</cp:lastModifiedBy>
  <cp:revision>80</cp:revision>
  <dcterms:created xsi:type="dcterms:W3CDTF">2007-11-28T23:26:37Z</dcterms:created>
  <dcterms:modified xsi:type="dcterms:W3CDTF">2012-01-23T17:34:29Z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TC011408211033</vt:lpwstr>
  </property>
  <property fmtid="{D5CDD505-2E9C-101B-9397-08002B2CF9AE}" pid="3" name="Google.Documents.Tracking">
    <vt:lpwstr>true</vt:lpwstr>
  </property>
  <property fmtid="{D5CDD505-2E9C-101B-9397-08002B2CF9AE}" pid="4" name="Google.Documents.DocumentId">
    <vt:lpwstr>1JMH_Y49F5D3lTdu9Kqj6N7dMFWgIE3a7qXKqnVM6-CA</vt:lpwstr>
  </property>
  <property fmtid="{D5CDD505-2E9C-101B-9397-08002B2CF9AE}" pid="5" name="Google.Documents.RevisionId">
    <vt:lpwstr>10851625412746292957</vt:lpwstr>
  </property>
  <property fmtid="{D5CDD505-2E9C-101B-9397-08002B2CF9AE}" pid="6" name="Google.Documents.PreviousRevisionId">
    <vt:lpwstr>09341765081509080782</vt:lpwstr>
  </property>
  <property fmtid="{D5CDD505-2E9C-101B-9397-08002B2CF9AE}" pid="7" name="Google.Documents.PluginVersion">
    <vt:lpwstr>2.0.2026.3768</vt:lpwstr>
  </property>
  <property fmtid="{D5CDD505-2E9C-101B-9397-08002B2CF9AE}" pid="8" name="Google.Documents.MergeIncapabilityFlags">
    <vt:i4>0</vt:i4>
  </property>
</Properties>
</file>